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7"/>
  </p:notesMasterIdLst>
  <p:handoutMasterIdLst>
    <p:handoutMasterId r:id="rId18"/>
  </p:handoutMasterIdLst>
  <p:sldIdLst>
    <p:sldId id="285" r:id="rId6"/>
    <p:sldId id="257" r:id="rId7"/>
    <p:sldId id="360" r:id="rId8"/>
    <p:sldId id="256" r:id="rId9"/>
    <p:sldId id="260" r:id="rId10"/>
    <p:sldId id="295" r:id="rId11"/>
    <p:sldId id="296" r:id="rId12"/>
    <p:sldId id="366" r:id="rId13"/>
    <p:sldId id="364" r:id="rId14"/>
    <p:sldId id="365" r:id="rId15"/>
    <p:sldId id="268" r:id="rId1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56" autoAdjust="0"/>
    <p:restoredTop sz="95861" autoAdjust="0"/>
  </p:normalViewPr>
  <p:slideViewPr>
    <p:cSldViewPr snapToGrid="0">
      <p:cViewPr varScale="1">
        <p:scale>
          <a:sx n="95" d="100"/>
          <a:sy n="95" d="100"/>
        </p:scale>
        <p:origin x="69"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6/15/2023 9:54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6/15/2023 9:53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6/15/2023 9:53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6/15/2023 9:53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6/15/2023 9:53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6/15/2023 9:53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a:t>Let’s describe Docker platform</a:t>
            </a:r>
            <a:r>
              <a:rPr lang="en-US"/>
              <a:t>: </a:t>
            </a:r>
          </a:p>
          <a:p>
            <a:endParaRPr lang="en-US"/>
          </a:p>
          <a:p>
            <a:r>
              <a:rPr lang="en-US"/>
              <a:t>Docker =&gt; </a:t>
            </a:r>
            <a:r>
              <a:rPr lang="en-US" b="1"/>
              <a:t>industry standard</a:t>
            </a:r>
          </a:p>
          <a:p>
            <a:endParaRPr lang="en-US"/>
          </a:p>
          <a:p>
            <a:r>
              <a:rPr lang="en-US" b="1"/>
              <a:t>Engine </a:t>
            </a:r>
            <a:r>
              <a:rPr lang="en-US" b="1">
                <a:sym typeface="Wingdings" panose="05000000000000000000" pitchFamily="2" charset="2"/>
              </a:rPr>
              <a:t> Daemon </a:t>
            </a:r>
            <a:r>
              <a:rPr lang="en-US">
                <a:sym typeface="Wingdings" panose="05000000000000000000" pitchFamily="2" charset="2"/>
              </a:rPr>
              <a:t>=&gt; runtime to run &amp; manage container. </a:t>
            </a:r>
          </a:p>
          <a:p>
            <a:r>
              <a:rPr lang="en-US">
                <a:sym typeface="Wingdings" panose="05000000000000000000" pitchFamily="2" charset="2"/>
              </a:rPr>
              <a:t>	        =&gt; interact with the Linux Kernel</a:t>
            </a:r>
          </a:p>
          <a:p>
            <a:endParaRPr lang="en-US">
              <a:sym typeface="Wingdings" panose="05000000000000000000" pitchFamily="2" charset="2"/>
            </a:endParaRPr>
          </a:p>
          <a:p>
            <a:r>
              <a:rPr lang="en-US" sz="1800" b="0">
                <a:sym typeface="Wingdings" panose="05000000000000000000" pitchFamily="2" charset="2"/>
              </a:rPr>
              <a:t>But you</a:t>
            </a:r>
            <a:r>
              <a:rPr lang="en-US" sz="1800" b="1">
                <a:sym typeface="Wingdings" panose="05000000000000000000" pitchFamily="2" charset="2"/>
              </a:rPr>
              <a:t> Cannot containerize everything -&gt; </a:t>
            </a:r>
            <a:r>
              <a:rPr lang="en-US" sz="1800" b="0">
                <a:sym typeface="Wingdings" panose="05000000000000000000" pitchFamily="2" charset="2"/>
              </a:rPr>
              <a:t>example: usage of kernel related features (Windows registries).</a:t>
            </a:r>
          </a:p>
          <a:p>
            <a:endParaRPr lang="en-US">
              <a:sym typeface="Wingdings" panose="05000000000000000000" pitchFamily="2" charset="2"/>
            </a:endParaRPr>
          </a:p>
          <a:p>
            <a:r>
              <a:rPr lang="en-US">
                <a:sym typeface="Wingdings" panose="05000000000000000000" pitchFamily="2" charset="2"/>
              </a:rPr>
              <a:t>Initially based on </a:t>
            </a:r>
            <a:r>
              <a:rPr lang="en-US" b="1">
                <a:sym typeface="Wingdings" panose="05000000000000000000" pitchFamily="2" charset="2"/>
              </a:rPr>
              <a:t>Linux OS with OS specific components (namespace, control group for isolation) =&gt; release in Dec 2013</a:t>
            </a:r>
          </a:p>
          <a:p>
            <a:endParaRPr lang="en-US" b="1">
              <a:sym typeface="Wingdings" panose="05000000000000000000" pitchFamily="2" charset="2"/>
            </a:endParaRPr>
          </a:p>
          <a:p>
            <a:r>
              <a:rPr lang="en-US" b="1">
                <a:sym typeface="Wingdings" panose="05000000000000000000" pitchFamily="2" charset="2"/>
              </a:rPr>
              <a:t>Docker Hub </a:t>
            </a:r>
            <a:r>
              <a:rPr lang="en-US" sz="900" kern="1200">
                <a:solidFill>
                  <a:schemeClr val="tx1"/>
                </a:solidFill>
                <a:latin typeface="Segoe UI Light" pitchFamily="34" charset="0"/>
                <a:ea typeface="+mn-ea"/>
                <a:cs typeface="+mn-cs"/>
                <a:sym typeface="Wingdings" panose="05000000000000000000" pitchFamily="2" charset="2"/>
              </a:rPr>
              <a:t>=&gt; store your images online</a:t>
            </a:r>
          </a:p>
          <a:p>
            <a:endParaRPr lang="en-US" b="1">
              <a:sym typeface="Wingdings" panose="05000000000000000000" pitchFamily="2" charset="2"/>
            </a:endParaRPr>
          </a:p>
          <a:p>
            <a:r>
              <a:rPr lang="en-US" b="1">
                <a:sym typeface="Wingdings" panose="05000000000000000000" pitchFamily="2" charset="2"/>
              </a:rPr>
              <a:t>Docker trusted registry =&gt; </a:t>
            </a:r>
            <a:r>
              <a:rPr lang="en-US" b="0">
                <a:sym typeface="Wingdings" panose="05000000000000000000" pitchFamily="2" charset="2"/>
              </a:rPr>
              <a:t>implement Docker Hub on premises</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6/15/2023 9:53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client =&gt; </a:t>
            </a:r>
            <a:r>
              <a:rPr lang="en-US" b="1" dirty="0"/>
              <a:t>CLI</a:t>
            </a:r>
            <a:r>
              <a:rPr lang="en-US" dirty="0"/>
              <a:t> -&gt; commands to </a:t>
            </a:r>
            <a:r>
              <a:rPr lang="en-US" b="1" dirty="0"/>
              <a:t>interact with the daemon</a:t>
            </a:r>
          </a:p>
          <a:p>
            <a:endParaRPr lang="en-US" dirty="0"/>
          </a:p>
          <a:p>
            <a:r>
              <a:rPr lang="en-US" dirty="0"/>
              <a:t>Docker Images =&gt; </a:t>
            </a:r>
            <a:r>
              <a:rPr lang="en-US" b="1" dirty="0"/>
              <a:t>definition</a:t>
            </a:r>
            <a:r>
              <a:rPr lang="en-US" dirty="0"/>
              <a:t> of your container =&gt; list dependencies, how to install / them set them up.</a:t>
            </a:r>
          </a:p>
          <a:p>
            <a:endParaRPr lang="en-US" dirty="0"/>
          </a:p>
          <a:p>
            <a:r>
              <a:rPr lang="en-US" dirty="0"/>
              <a:t>Docker container =&gt; image </a:t>
            </a:r>
            <a:r>
              <a:rPr lang="en-US" b="1" dirty="0"/>
              <a:t>instance</a:t>
            </a:r>
            <a:r>
              <a:rPr lang="en-US" dirty="0"/>
              <a:t>. </a:t>
            </a:r>
            <a:r>
              <a:rPr lang="en-US" b="1" dirty="0"/>
              <a:t>Snapshot</a:t>
            </a:r>
            <a:r>
              <a:rPr lang="en-US" dirty="0"/>
              <a:t> of your image </a:t>
            </a:r>
            <a:r>
              <a:rPr lang="en-US" b="1" u="sng" dirty="0"/>
              <a:t>available to be run</a:t>
            </a:r>
            <a:r>
              <a:rPr lang="en-US" u="sng"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6/15/2023 9:53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79613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6/15/2023 9:53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Lab #1</a:t>
            </a:r>
          </a:p>
        </p:txBody>
      </p:sp>
      <p:sp>
        <p:nvSpPr>
          <p:cNvPr id="3" name="Title 1">
            <a:extLst>
              <a:ext uri="{FF2B5EF4-FFF2-40B4-BE49-F238E27FC236}">
                <a16:creationId xmlns:a16="http://schemas.microsoft.com/office/drawing/2014/main" id="{5CD62B29-3B35-C1F1-89CE-EB87677C5165}"/>
              </a:ext>
            </a:extLst>
          </p:cNvPr>
          <p:cNvSpPr txBox="1">
            <a:spLocks/>
          </p:cNvSpPr>
          <p:nvPr/>
        </p:nvSpPr>
        <p:spPr>
          <a:xfrm>
            <a:off x="274638" y="3006563"/>
            <a:ext cx="11887201" cy="1071062"/>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a:t>
            </a:r>
            <a:r>
              <a:rPr lang="en-US" sz="3200" dirty="0" err="1"/>
              <a:t>BioGuide</a:t>
            </a:r>
            <a:r>
              <a:rPr lang="en-US" sz="3200" dirty="0"/>
              <a:t> Docker Image</a:t>
            </a:r>
          </a:p>
          <a:p>
            <a:pPr marL="457200" indent="-457200">
              <a:buFont typeface="Arial" panose="020B0604020202020204" pitchFamily="34" charset="0"/>
              <a:buChar char="•"/>
            </a:pPr>
            <a:r>
              <a:rPr lang="en-US" sz="3200" dirty="0"/>
              <a:t>Run </a:t>
            </a:r>
            <a:r>
              <a:rPr lang="en-US" sz="3200" dirty="0" err="1"/>
              <a:t>BioGuide</a:t>
            </a:r>
            <a:r>
              <a:rPr lang="en-US" sz="3200" dirty="0"/>
              <a:t> Docker Image Locally</a:t>
            </a:r>
          </a:p>
        </p:txBody>
      </p:sp>
    </p:spTree>
    <p:extLst>
      <p:ext uri="{BB962C8B-B14F-4D97-AF65-F5344CB8AC3E}">
        <p14:creationId xmlns:p14="http://schemas.microsoft.com/office/powerpoint/2010/main" val="288682521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br>
            <a:r>
              <a:rPr lang="en-US" sz="2000" b="1" dirty="0">
                <a:solidFill>
                  <a:schemeClr val="accent3"/>
                </a:solidFill>
              </a:rPr>
              <a:t>Module 3: Building and Testing a 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3: Building and Testing a Container Locally</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Learn Docker Fundamentals (Docker Engine and Client)</a:t>
            </a:r>
          </a:p>
          <a:p>
            <a:pPr marL="342265" indent="-342265">
              <a:lnSpc>
                <a:spcPct val="100000"/>
              </a:lnSpc>
              <a:spcBef>
                <a:spcPts val="1200"/>
              </a:spcBef>
              <a:spcAft>
                <a:spcPts val="600"/>
              </a:spcAft>
            </a:pPr>
            <a:r>
              <a:rPr lang="en-US" dirty="0"/>
              <a:t>Understand Container Images and Docker Registry </a:t>
            </a:r>
          </a:p>
          <a:p>
            <a:pPr marL="342265" indent="-342265">
              <a:lnSpc>
                <a:spcPct val="100000"/>
              </a:lnSpc>
              <a:spcBef>
                <a:spcPts val="1200"/>
              </a:spcBef>
              <a:spcAft>
                <a:spcPts val="600"/>
              </a:spcAft>
            </a:pPr>
            <a:r>
              <a:rPr lang="en-US" dirty="0"/>
              <a:t>Learn How to Build Container Image using Dockerfile </a:t>
            </a:r>
          </a:p>
          <a:p>
            <a:pPr marL="342265" indent="-342265">
              <a:lnSpc>
                <a:spcPct val="100000"/>
              </a:lnSpc>
              <a:spcBef>
                <a:spcPts val="1200"/>
              </a:spcBef>
              <a:spcAft>
                <a:spcPts val="600"/>
              </a:spcAft>
            </a:pPr>
            <a:r>
              <a:rPr lang="en-US" dirty="0"/>
              <a:t>Learn how to Start, Stop, and Remove Docker Containers</a:t>
            </a:r>
          </a:p>
          <a:p>
            <a:pPr marL="342265" indent="-342265">
              <a:lnSpc>
                <a:spcPct val="100000"/>
              </a:lnSpc>
              <a:spcBef>
                <a:spcPts val="1200"/>
              </a:spcBef>
              <a:spcAft>
                <a:spcPts val="600"/>
              </a:spcAft>
            </a:pPr>
            <a:r>
              <a:rPr lang="en-US" dirty="0"/>
              <a:t>Understand use of Tags for Versioning Images</a:t>
            </a:r>
          </a:p>
        </p:txBody>
      </p:sp>
      <p:sp>
        <p:nvSpPr>
          <p:cNvPr id="2" name="Title 1"/>
          <p:cNvSpPr>
            <a:spLocks noGrp="1"/>
          </p:cNvSpPr>
          <p:nvPr>
            <p:ph type="title"/>
          </p:nvPr>
        </p:nvSpPr>
        <p:spPr/>
        <p:txBody>
          <a:bodyPr/>
          <a:lstStyle/>
          <a:p>
            <a:r>
              <a:rPr lang="en-US" dirty="0">
                <a:solidFill>
                  <a:schemeClr val="accent3"/>
                </a:solidFill>
              </a:rPr>
              <a:t>Module 3: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Docker Platform</a:t>
            </a:r>
            <a:endParaRPr lang="en-US" sz="4001">
              <a:solidFill>
                <a:schemeClr val="accent3"/>
              </a:solidFill>
            </a:endParaRPr>
          </a:p>
        </p:txBody>
      </p:sp>
      <p:sp>
        <p:nvSpPr>
          <p:cNvPr id="5" name="TextBox 4"/>
          <p:cNvSpPr txBox="1"/>
          <p:nvPr/>
        </p:nvSpPr>
        <p:spPr>
          <a:xfrm>
            <a:off x="11879" y="1592267"/>
            <a:ext cx="7580937" cy="4696400"/>
          </a:xfrm>
          <a:prstGeom prst="rect">
            <a:avLst/>
          </a:prstGeom>
          <a:noFill/>
        </p:spPr>
        <p:txBody>
          <a:bodyPr wrap="square" lIns="186521" tIns="149218" rIns="186521" bIns="149218" rtlCol="0" anchor="t">
            <a:spAutoFit/>
          </a:bodyPr>
          <a:lstStyle/>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Engine (a.k.a. Docker Daemon)</a:t>
            </a:r>
            <a:endParaRPr lang="en-US" sz="1799"/>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The program that enables containers to be built, shipped, and run.</a:t>
            </a:r>
            <a:endParaRPr lang="en-US" sz="2800">
              <a:gradFill>
                <a:gsLst>
                  <a:gs pos="1250">
                    <a:srgbClr val="505050"/>
                  </a:gs>
                  <a:gs pos="100000">
                    <a:srgbClr val="505050"/>
                  </a:gs>
                </a:gsLst>
                <a:lin ang="5400000" scaled="0"/>
              </a:gradFill>
              <a:latin typeface="+mj-lt"/>
              <a:cs typeface="Segoe UI Light"/>
            </a:endParaRPr>
          </a:p>
          <a:p>
            <a:pPr marL="824734" lvl="1" indent="-349194"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Uses Linux Kernel namespaces and control groups to give an isolated runtime environment for each application</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Hub</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A online registry of Docker images</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Trusted Registry</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Private on-site Registry for Docker images</a:t>
            </a:r>
            <a:endParaRPr lang="en-US" sz="2800">
              <a:gradFill>
                <a:gsLst>
                  <a:gs pos="1250">
                    <a:srgbClr val="505050"/>
                  </a:gs>
                  <a:gs pos="100000">
                    <a:srgbClr val="505050"/>
                  </a:gs>
                </a:gsLst>
                <a:lin ang="5400000" scaled="0"/>
              </a:gradFill>
              <a:latin typeface="+mj-lt"/>
              <a:cs typeface="Segoe UI Light"/>
            </a:endParaRPr>
          </a:p>
        </p:txBody>
      </p:sp>
      <p:pic>
        <p:nvPicPr>
          <p:cNvPr id="6" name="Picture 5"/>
          <p:cNvPicPr>
            <a:picLocks noChangeAspect="1"/>
          </p:cNvPicPr>
          <p:nvPr/>
        </p:nvPicPr>
        <p:blipFill>
          <a:blip r:embed="rId3"/>
          <a:stretch>
            <a:fillRect/>
          </a:stretch>
        </p:blipFill>
        <p:spPr>
          <a:xfrm>
            <a:off x="7933809" y="2391188"/>
            <a:ext cx="4239988" cy="3469080"/>
          </a:xfrm>
          <a:prstGeom prst="rect">
            <a:avLst/>
          </a:prstGeom>
        </p:spPr>
      </p:pic>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Docker Platform (Cont.)</a:t>
            </a:r>
            <a:endParaRPr lang="en-US" sz="4001" dirty="0">
              <a:solidFill>
                <a:schemeClr val="accent3"/>
              </a:solidFill>
            </a:endParaRPr>
          </a:p>
        </p:txBody>
      </p:sp>
      <p:sp>
        <p:nvSpPr>
          <p:cNvPr id="5" name="TextBox 4"/>
          <p:cNvSpPr txBox="1"/>
          <p:nvPr/>
        </p:nvSpPr>
        <p:spPr>
          <a:xfrm>
            <a:off x="190445" y="935966"/>
            <a:ext cx="7589837" cy="5779773"/>
          </a:xfrm>
          <a:prstGeom prst="rect">
            <a:avLst/>
          </a:prstGeom>
          <a:noFill/>
        </p:spPr>
        <p:txBody>
          <a:bodyPr wrap="square" lIns="186521" tIns="149218" rIns="186521" bIns="149218" rtlCol="0" anchor="t">
            <a:spAutoFit/>
          </a:bodyPr>
          <a:lstStyle/>
          <a:p>
            <a:pPr marL="349194" indent="-349194" algn="just" defTabSz="932453">
              <a:spcAft>
                <a:spcPts val="300"/>
              </a:spcAft>
              <a:buFont typeface="Arial" panose="020B0604020202020204" pitchFamily="34" charset="0"/>
              <a:buChar char="•"/>
              <a:defRPr/>
            </a:pPr>
            <a:r>
              <a:rPr lang="en-US" sz="2400" b="1" kern="0" dirty="0">
                <a:latin typeface="+mj-lt"/>
              </a:rPr>
              <a:t>Docker Client</a:t>
            </a:r>
            <a:endParaRPr lang="en-US" sz="2400" dirty="0">
              <a:latin typeface="+mj-l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Takes user inputs and sends them to the Daemon.</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Client and Daemon can run on the same host or on different hosts.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Images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Read-only template used to create containers</a:t>
            </a:r>
            <a:r>
              <a:rPr lang="en-US" sz="2400" dirty="0">
                <a:latin typeface="+mj-lt"/>
                <a:cs typeface="Segoe UI Light"/>
              </a:rPr>
              <a:t>.</a:t>
            </a: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a set of instructions for creating the containers.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Containers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Isolated application platform </a:t>
            </a:r>
            <a:r>
              <a:rPr lang="en-US" sz="2400" u="sng" kern="0" dirty="0">
                <a:latin typeface="+mj-lt"/>
              </a:rPr>
              <a:t>based on one or more images</a:t>
            </a:r>
            <a:r>
              <a:rPr lang="en-US" sz="2400" kern="0" dirty="0">
                <a:latin typeface="+mj-lt"/>
              </a:rPr>
              <a:t>.</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everything needed to run your application</a:t>
            </a:r>
            <a:r>
              <a:rPr lang="en-US" sz="2400" dirty="0">
                <a:latin typeface="+mj-lt"/>
                <a:cs typeface="Segoe UI Light"/>
              </a:rPr>
              <a:t>.</a:t>
            </a:r>
          </a:p>
        </p:txBody>
      </p:sp>
      <p:grpSp>
        <p:nvGrpSpPr>
          <p:cNvPr id="17" name="Group 16">
            <a:extLst>
              <a:ext uri="{FF2B5EF4-FFF2-40B4-BE49-F238E27FC236}">
                <a16:creationId xmlns:a16="http://schemas.microsoft.com/office/drawing/2014/main" id="{EB88104B-2AF9-A7B8-0BD6-02968B7E01ED}"/>
              </a:ext>
            </a:extLst>
          </p:cNvPr>
          <p:cNvGrpSpPr/>
          <p:nvPr/>
        </p:nvGrpSpPr>
        <p:grpSpPr>
          <a:xfrm>
            <a:off x="10003133" y="1914211"/>
            <a:ext cx="1954404" cy="4129873"/>
            <a:chOff x="10003133" y="1914211"/>
            <a:chExt cx="1954404" cy="4129873"/>
          </a:xfrm>
        </p:grpSpPr>
        <p:sp>
          <p:nvSpPr>
            <p:cNvPr id="3" name="Rectangle: Rounded Corners 2">
              <a:extLst>
                <a:ext uri="{FF2B5EF4-FFF2-40B4-BE49-F238E27FC236}">
                  <a16:creationId xmlns:a16="http://schemas.microsoft.com/office/drawing/2014/main" id="{7BF128E7-E483-960F-5732-7BC8F9C1D850}"/>
                </a:ext>
              </a:extLst>
            </p:cNvPr>
            <p:cNvSpPr/>
            <p:nvPr/>
          </p:nvSpPr>
          <p:spPr bwMode="auto">
            <a:xfrm>
              <a:off x="10003133" y="1914211"/>
              <a:ext cx="1954404" cy="412987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b" anchorCtr="1"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Host</a:t>
              </a:r>
            </a:p>
          </p:txBody>
        </p:sp>
        <p:sp>
          <p:nvSpPr>
            <p:cNvPr id="4" name="Rectangle: Rounded Corners 3">
              <a:extLst>
                <a:ext uri="{FF2B5EF4-FFF2-40B4-BE49-F238E27FC236}">
                  <a16:creationId xmlns:a16="http://schemas.microsoft.com/office/drawing/2014/main" id="{BAE9CA03-F70C-0ED6-FACB-2709A84552F7}"/>
                </a:ext>
              </a:extLst>
            </p:cNvPr>
            <p:cNvSpPr/>
            <p:nvPr/>
          </p:nvSpPr>
          <p:spPr bwMode="auto">
            <a:xfrm>
              <a:off x="10204191" y="206661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1</a:t>
              </a:r>
            </a:p>
          </p:txBody>
        </p:sp>
        <p:sp>
          <p:nvSpPr>
            <p:cNvPr id="6" name="Rectangle: Rounded Corners 5">
              <a:extLst>
                <a:ext uri="{FF2B5EF4-FFF2-40B4-BE49-F238E27FC236}">
                  <a16:creationId xmlns:a16="http://schemas.microsoft.com/office/drawing/2014/main" id="{0C6B601B-9F3F-6462-06E3-1AB0FBD216CF}"/>
                </a:ext>
              </a:extLst>
            </p:cNvPr>
            <p:cNvSpPr/>
            <p:nvPr/>
          </p:nvSpPr>
          <p:spPr bwMode="auto">
            <a:xfrm>
              <a:off x="10204191" y="273352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2</a:t>
              </a:r>
            </a:p>
          </p:txBody>
        </p:sp>
        <p:sp>
          <p:nvSpPr>
            <p:cNvPr id="8" name="Rectangle: Rounded Corners 7">
              <a:extLst>
                <a:ext uri="{FF2B5EF4-FFF2-40B4-BE49-F238E27FC236}">
                  <a16:creationId xmlns:a16="http://schemas.microsoft.com/office/drawing/2014/main" id="{AA0A49AE-A32F-86A9-B2DD-1CFFC8B5FDF9}"/>
                </a:ext>
              </a:extLst>
            </p:cNvPr>
            <p:cNvSpPr/>
            <p:nvPr/>
          </p:nvSpPr>
          <p:spPr bwMode="auto">
            <a:xfrm>
              <a:off x="10204191" y="340044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3</a:t>
              </a:r>
            </a:p>
          </p:txBody>
        </p:sp>
        <p:sp>
          <p:nvSpPr>
            <p:cNvPr id="9" name="Rectangle: Rounded Corners 8">
              <a:extLst>
                <a:ext uri="{FF2B5EF4-FFF2-40B4-BE49-F238E27FC236}">
                  <a16:creationId xmlns:a16="http://schemas.microsoft.com/office/drawing/2014/main" id="{29F0BE50-7993-D4C7-A25D-9CD723370205}"/>
                </a:ext>
              </a:extLst>
            </p:cNvPr>
            <p:cNvSpPr/>
            <p:nvPr/>
          </p:nvSpPr>
          <p:spPr bwMode="auto">
            <a:xfrm>
              <a:off x="10204191" y="406735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a:t>
              </a:r>
            </a:p>
          </p:txBody>
        </p:sp>
        <p:sp>
          <p:nvSpPr>
            <p:cNvPr id="10" name="Rectangle: Rounded Corners 9">
              <a:extLst>
                <a:ext uri="{FF2B5EF4-FFF2-40B4-BE49-F238E27FC236}">
                  <a16:creationId xmlns:a16="http://schemas.microsoft.com/office/drawing/2014/main" id="{4965D4D1-FB58-7BBA-944B-A717F4802700}"/>
                </a:ext>
              </a:extLst>
            </p:cNvPr>
            <p:cNvSpPr/>
            <p:nvPr/>
          </p:nvSpPr>
          <p:spPr bwMode="auto">
            <a:xfrm>
              <a:off x="10204191" y="4734273"/>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Docker Daemon</a:t>
              </a:r>
            </a:p>
          </p:txBody>
        </p:sp>
      </p:grpSp>
      <p:grpSp>
        <p:nvGrpSpPr>
          <p:cNvPr id="16" name="Group 15">
            <a:extLst>
              <a:ext uri="{FF2B5EF4-FFF2-40B4-BE49-F238E27FC236}">
                <a16:creationId xmlns:a16="http://schemas.microsoft.com/office/drawing/2014/main" id="{74FD65C4-A99B-3B48-FA31-96174DE1ED49}"/>
              </a:ext>
            </a:extLst>
          </p:cNvPr>
          <p:cNvGrpSpPr/>
          <p:nvPr/>
        </p:nvGrpSpPr>
        <p:grpSpPr>
          <a:xfrm>
            <a:off x="7896168" y="2951703"/>
            <a:ext cx="1393533" cy="2054888"/>
            <a:chOff x="7896168" y="3014505"/>
            <a:chExt cx="1393533" cy="2054888"/>
          </a:xfrm>
        </p:grpSpPr>
        <p:sp>
          <p:nvSpPr>
            <p:cNvPr id="11" name="Rectangle 10">
              <a:extLst>
                <a:ext uri="{FF2B5EF4-FFF2-40B4-BE49-F238E27FC236}">
                  <a16:creationId xmlns:a16="http://schemas.microsoft.com/office/drawing/2014/main" id="{56783D8C-13A6-F3B1-7FCF-7C9DE484A12D}"/>
                </a:ext>
              </a:extLst>
            </p:cNvPr>
            <p:cNvSpPr/>
            <p:nvPr/>
          </p:nvSpPr>
          <p:spPr bwMode="auto">
            <a:xfrm>
              <a:off x="7896168" y="3014505"/>
              <a:ext cx="1393533" cy="205488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lumMod val="50000"/>
                    </a:schemeClr>
                  </a:solidFill>
                  <a:ea typeface="Segoe UI" pitchFamily="34" charset="0"/>
                  <a:cs typeface="Segoe UI" pitchFamily="34" charset="0"/>
                </a:rPr>
                <a:t>Docker Client</a:t>
              </a:r>
            </a:p>
          </p:txBody>
        </p:sp>
        <p:sp>
          <p:nvSpPr>
            <p:cNvPr id="12" name="TextBox 11">
              <a:extLst>
                <a:ext uri="{FF2B5EF4-FFF2-40B4-BE49-F238E27FC236}">
                  <a16:creationId xmlns:a16="http://schemas.microsoft.com/office/drawing/2014/main" id="{0FDEC179-D6E3-9C16-DDA1-2AA30B389E89}"/>
                </a:ext>
              </a:extLst>
            </p:cNvPr>
            <p:cNvSpPr txBox="1"/>
            <p:nvPr/>
          </p:nvSpPr>
          <p:spPr>
            <a:xfrm>
              <a:off x="7967635" y="3815803"/>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push</a:t>
              </a:r>
            </a:p>
          </p:txBody>
        </p:sp>
        <p:sp>
          <p:nvSpPr>
            <p:cNvPr id="13" name="TextBox 12">
              <a:extLst>
                <a:ext uri="{FF2B5EF4-FFF2-40B4-BE49-F238E27FC236}">
                  <a16:creationId xmlns:a16="http://schemas.microsoft.com/office/drawing/2014/main" id="{97CB31D2-871C-E37D-561C-E16B6D8C6318}"/>
                </a:ext>
              </a:extLst>
            </p:cNvPr>
            <p:cNvSpPr txBox="1"/>
            <p:nvPr/>
          </p:nvSpPr>
          <p:spPr>
            <a:xfrm>
              <a:off x="7967635" y="4058195"/>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pull</a:t>
              </a:r>
            </a:p>
          </p:txBody>
        </p:sp>
        <p:sp>
          <p:nvSpPr>
            <p:cNvPr id="14" name="TextBox 13">
              <a:extLst>
                <a:ext uri="{FF2B5EF4-FFF2-40B4-BE49-F238E27FC236}">
                  <a16:creationId xmlns:a16="http://schemas.microsoft.com/office/drawing/2014/main" id="{82B21686-2295-CDDC-FFA0-BFA528CA8E90}"/>
                </a:ext>
              </a:extLst>
            </p:cNvPr>
            <p:cNvSpPr txBox="1"/>
            <p:nvPr/>
          </p:nvSpPr>
          <p:spPr>
            <a:xfrm>
              <a:off x="7967635" y="4300587"/>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run</a:t>
              </a:r>
            </a:p>
          </p:txBody>
        </p:sp>
        <p:sp>
          <p:nvSpPr>
            <p:cNvPr id="15" name="TextBox 14">
              <a:extLst>
                <a:ext uri="{FF2B5EF4-FFF2-40B4-BE49-F238E27FC236}">
                  <a16:creationId xmlns:a16="http://schemas.microsoft.com/office/drawing/2014/main" id="{610912DD-8D5C-2100-059F-71B098D98E00}"/>
                </a:ext>
              </a:extLst>
            </p:cNvPr>
            <p:cNvSpPr txBox="1"/>
            <p:nvPr/>
          </p:nvSpPr>
          <p:spPr>
            <a:xfrm>
              <a:off x="7967635" y="4542978"/>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a:t>
              </a:r>
            </a:p>
          </p:txBody>
        </p:sp>
      </p:grpSp>
      <p:cxnSp>
        <p:nvCxnSpPr>
          <p:cNvPr id="19" name="Straight Arrow Connector 18">
            <a:extLst>
              <a:ext uri="{FF2B5EF4-FFF2-40B4-BE49-F238E27FC236}">
                <a16:creationId xmlns:a16="http://schemas.microsoft.com/office/drawing/2014/main" id="{E1774F07-50D4-B443-4825-635B4823144B}"/>
              </a:ext>
            </a:extLst>
          </p:cNvPr>
          <p:cNvCxnSpPr>
            <a:stCxn id="11" idx="3"/>
            <a:endCxn id="3" idx="1"/>
          </p:cNvCxnSpPr>
          <p:nvPr/>
        </p:nvCxnSpPr>
        <p:spPr>
          <a:xfrm>
            <a:off x="9289701" y="3979147"/>
            <a:ext cx="713432" cy="1"/>
          </a:xfrm>
          <a:prstGeom prst="straightConnector1">
            <a:avLst/>
          </a:prstGeom>
          <a:ln w="38100">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0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E69F277-965E-E190-15E2-F19924D910AB}"/>
              </a:ext>
            </a:extLst>
          </p:cNvPr>
          <p:cNvSpPr>
            <a:spLocks noGrp="1"/>
          </p:cNvSpPr>
          <p:nvPr>
            <p:ph type="body" sz="quarter" idx="10"/>
          </p:nvPr>
        </p:nvSpPr>
        <p:spPr/>
        <p:txBody>
          <a:bodyPr/>
          <a:lstStyle/>
          <a:p>
            <a:pPr>
              <a:spcAft>
                <a:spcPts val="9000"/>
              </a:spcAft>
            </a:pPr>
            <a:r>
              <a:rPr lang="en-US" dirty="0"/>
              <a:t>Step 1: Create a Dockerfile</a:t>
            </a:r>
          </a:p>
          <a:p>
            <a:pPr>
              <a:spcAft>
                <a:spcPts val="9000"/>
              </a:spcAft>
            </a:pPr>
            <a:r>
              <a:rPr lang="en-US" dirty="0"/>
              <a:t>Step 2: Build the container image and push to a registry</a:t>
            </a:r>
          </a:p>
          <a:p>
            <a:pPr>
              <a:spcAft>
                <a:spcPts val="9000"/>
              </a:spcAft>
            </a:pPr>
            <a:r>
              <a:rPr lang="en-US" dirty="0"/>
              <a:t>Step 3: Run the container using the image</a:t>
            </a:r>
          </a:p>
        </p:txBody>
      </p:sp>
      <p:sp>
        <p:nvSpPr>
          <p:cNvPr id="3" name="Title 2">
            <a:extLst>
              <a:ext uri="{FF2B5EF4-FFF2-40B4-BE49-F238E27FC236}">
                <a16:creationId xmlns:a16="http://schemas.microsoft.com/office/drawing/2014/main" id="{1F7B8F81-D28C-E395-09B3-D0BA8B9E64E1}"/>
              </a:ext>
            </a:extLst>
          </p:cNvPr>
          <p:cNvSpPr>
            <a:spLocks noGrp="1"/>
          </p:cNvSpPr>
          <p:nvPr>
            <p:ph type="title"/>
          </p:nvPr>
        </p:nvSpPr>
        <p:spPr/>
        <p:txBody>
          <a:bodyPr/>
          <a:lstStyle/>
          <a:p>
            <a:r>
              <a:rPr lang="en-US" dirty="0"/>
              <a:t>Steps for Containerizing an Application</a:t>
            </a:r>
          </a:p>
        </p:txBody>
      </p:sp>
      <p:pic>
        <p:nvPicPr>
          <p:cNvPr id="5" name="Picture 4">
            <a:extLst>
              <a:ext uri="{FF2B5EF4-FFF2-40B4-BE49-F238E27FC236}">
                <a16:creationId xmlns:a16="http://schemas.microsoft.com/office/drawing/2014/main" id="{D30C3509-9FDF-5A17-B202-6BC9886EF849}"/>
              </a:ext>
            </a:extLst>
          </p:cNvPr>
          <p:cNvPicPr>
            <a:picLocks noChangeAspect="1"/>
          </p:cNvPicPr>
          <p:nvPr/>
        </p:nvPicPr>
        <p:blipFill>
          <a:blip r:embed="rId2"/>
          <a:stretch>
            <a:fillRect/>
          </a:stretch>
        </p:blipFill>
        <p:spPr>
          <a:xfrm>
            <a:off x="678264" y="1825798"/>
            <a:ext cx="1362731" cy="990537"/>
          </a:xfrm>
          <a:prstGeom prst="rect">
            <a:avLst/>
          </a:prstGeom>
        </p:spPr>
      </p:pic>
      <p:pic>
        <p:nvPicPr>
          <p:cNvPr id="7" name="Picture 6">
            <a:extLst>
              <a:ext uri="{FF2B5EF4-FFF2-40B4-BE49-F238E27FC236}">
                <a16:creationId xmlns:a16="http://schemas.microsoft.com/office/drawing/2014/main" id="{4E61E9AC-7C15-2611-33C1-7263C53B2B28}"/>
              </a:ext>
            </a:extLst>
          </p:cNvPr>
          <p:cNvPicPr>
            <a:picLocks noChangeAspect="1"/>
          </p:cNvPicPr>
          <p:nvPr/>
        </p:nvPicPr>
        <p:blipFill>
          <a:blip r:embed="rId3"/>
          <a:stretch>
            <a:fillRect/>
          </a:stretch>
        </p:blipFill>
        <p:spPr>
          <a:xfrm>
            <a:off x="678264" y="3751270"/>
            <a:ext cx="4443445" cy="376240"/>
          </a:xfrm>
          <a:prstGeom prst="rect">
            <a:avLst/>
          </a:prstGeom>
        </p:spPr>
      </p:pic>
      <p:pic>
        <p:nvPicPr>
          <p:cNvPr id="9" name="Picture 8">
            <a:extLst>
              <a:ext uri="{FF2B5EF4-FFF2-40B4-BE49-F238E27FC236}">
                <a16:creationId xmlns:a16="http://schemas.microsoft.com/office/drawing/2014/main" id="{B8FD2C55-098E-19C7-7ECD-20502510FCDE}"/>
              </a:ext>
            </a:extLst>
          </p:cNvPr>
          <p:cNvPicPr>
            <a:picLocks noChangeAspect="1"/>
          </p:cNvPicPr>
          <p:nvPr/>
        </p:nvPicPr>
        <p:blipFill>
          <a:blip r:embed="rId4"/>
          <a:stretch>
            <a:fillRect/>
          </a:stretch>
        </p:blipFill>
        <p:spPr>
          <a:xfrm>
            <a:off x="678264" y="5312481"/>
            <a:ext cx="4524408" cy="328615"/>
          </a:xfrm>
          <a:prstGeom prst="rect">
            <a:avLst/>
          </a:prstGeom>
        </p:spPr>
      </p:pic>
    </p:spTree>
    <p:extLst>
      <p:ext uri="{BB962C8B-B14F-4D97-AF65-F5344CB8AC3E}">
        <p14:creationId xmlns:p14="http://schemas.microsoft.com/office/powerpoint/2010/main" val="4823906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Demonstration</a:t>
            </a:r>
          </a:p>
        </p:txBody>
      </p:sp>
      <p:sp>
        <p:nvSpPr>
          <p:cNvPr id="3" name="Title 1">
            <a:extLst>
              <a:ext uri="{FF2B5EF4-FFF2-40B4-BE49-F238E27FC236}">
                <a16:creationId xmlns:a16="http://schemas.microsoft.com/office/drawing/2014/main" id="{B357BF6B-362C-348C-D131-9FE33006036E}"/>
              </a:ext>
            </a:extLst>
          </p:cNvPr>
          <p:cNvSpPr txBox="1">
            <a:spLocks/>
          </p:cNvSpPr>
          <p:nvPr/>
        </p:nvSpPr>
        <p:spPr>
          <a:xfrm>
            <a:off x="274638" y="3006563"/>
            <a:ext cx="11887201" cy="1071062"/>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Docker Image</a:t>
            </a:r>
          </a:p>
          <a:p>
            <a:pPr marL="457200" indent="-457200">
              <a:buFont typeface="Arial" panose="020B0604020202020204" pitchFamily="34" charset="0"/>
              <a:buChar char="•"/>
            </a:pPr>
            <a:r>
              <a:rPr lang="en-US" sz="3200" dirty="0"/>
              <a:t>Run Docker Image Locally</a:t>
            </a:r>
          </a:p>
        </p:txBody>
      </p:sp>
    </p:spTree>
    <p:extLst>
      <p:ext uri="{BB962C8B-B14F-4D97-AF65-F5344CB8AC3E}">
        <p14:creationId xmlns:p14="http://schemas.microsoft.com/office/powerpoint/2010/main" val="481583742"/>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1916</TotalTime>
  <Words>673</Words>
  <Application>Microsoft Office PowerPoint</Application>
  <PresentationFormat>Custom</PresentationFormat>
  <Paragraphs>89</Paragraphs>
  <Slides>11</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3: Building and Testing a Container Locally  </vt:lpstr>
      <vt:lpstr>Module 3: Objectives</vt:lpstr>
      <vt:lpstr>Docker Platform</vt:lpstr>
      <vt:lpstr>Docker Platform (Cont.)</vt:lpstr>
      <vt:lpstr>Steps for Containerizing an Application</vt:lpstr>
      <vt:lpstr>Module 3: Demonstration</vt:lpstr>
      <vt:lpstr>Module 3: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16</cp:revision>
  <dcterms:modified xsi:type="dcterms:W3CDTF">2023-06-15T13:55:14Z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